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7" r:id="rId7"/>
    <p:sldId id="264" r:id="rId8"/>
    <p:sldId id="266" r:id="rId9"/>
    <p:sldId id="267" r:id="rId10"/>
    <p:sldId id="276" r:id="rId11"/>
    <p:sldId id="277" r:id="rId12"/>
    <p:sldId id="278" r:id="rId13"/>
    <p:sldId id="279" r:id="rId14"/>
    <p:sldId id="268" r:id="rId15"/>
    <p:sldId id="269" r:id="rId16"/>
    <p:sldId id="270" r:id="rId17"/>
    <p:sldId id="271" r:id="rId18"/>
    <p:sldId id="272" r:id="rId19"/>
    <p:sldId id="274" r:id="rId20"/>
    <p:sldId id="265" r:id="rId21"/>
    <p:sldId id="275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00"/>
    <a:srgbClr val="99FF99"/>
    <a:srgbClr val="00FF99"/>
    <a:srgbClr val="00CC66"/>
    <a:srgbClr val="588824"/>
    <a:srgbClr val="8F45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533" autoAdjust="0"/>
  </p:normalViewPr>
  <p:slideViewPr>
    <p:cSldViewPr>
      <p:cViewPr varScale="1">
        <p:scale>
          <a:sx n="70" d="100"/>
          <a:sy n="70" d="100"/>
        </p:scale>
        <p:origin x="-3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8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687A4-9CA2-4171-90E4-52A6912BC316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C562-D332-464E-824D-56C216B6E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E6400\AppData\Local\Microsoft\Windows\Temporary Internet Files\Content.IE5\FZ0G3IPP\MP900437273[1].jpg"/>
          <p:cNvPicPr>
            <a:picLocks noChangeAspect="1" noChangeArrowheads="1"/>
          </p:cNvPicPr>
          <p:nvPr userDrawn="1"/>
        </p:nvPicPr>
        <p:blipFill>
          <a:blip r:embed="rId2" cstate="print"/>
          <a:srcRect l="40386" r="14286"/>
          <a:stretch>
            <a:fillRect/>
          </a:stretch>
        </p:blipFill>
        <p:spPr bwMode="auto">
          <a:xfrm>
            <a:off x="0" y="457200"/>
            <a:ext cx="2975470" cy="5257800"/>
          </a:xfrm>
          <a:prstGeom prst="rect">
            <a:avLst/>
          </a:prstGeom>
          <a:noFill/>
        </p:spPr>
      </p:pic>
      <p:sp>
        <p:nvSpPr>
          <p:cNvPr id="19" name="Round Same Side Corner Rectangle 18"/>
          <p:cNvSpPr/>
          <p:nvPr userDrawn="1"/>
        </p:nvSpPr>
        <p:spPr>
          <a:xfrm>
            <a:off x="0" y="0"/>
            <a:ext cx="9144000" cy="1447800"/>
          </a:xfrm>
          <a:prstGeom prst="round2SameRect">
            <a:avLst>
              <a:gd name="adj1" fmla="val 0"/>
              <a:gd name="adj2" fmla="val 43281"/>
            </a:avLst>
          </a:prstGeom>
          <a:solidFill>
            <a:srgbClr val="339966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05000" y="2209800"/>
            <a:ext cx="6629400" cy="1066800"/>
          </a:xfrm>
        </p:spPr>
        <p:txBody>
          <a:bodyPr anchor="b">
            <a:normAutofit/>
          </a:bodyPr>
          <a:lstStyle>
            <a:lvl1pPr algn="r">
              <a:defRPr sz="4000" cap="none" baseline="0">
                <a:solidFill>
                  <a:srgbClr val="339966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629400" cy="6096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>
                <a:solidFill>
                  <a:srgbClr val="339966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28600" y="152400"/>
            <a:ext cx="1143000" cy="1143000"/>
            <a:chOff x="304800" y="381000"/>
            <a:chExt cx="1219200" cy="1295400"/>
          </a:xfrm>
        </p:grpSpPr>
        <p:sp>
          <p:nvSpPr>
            <p:cNvPr id="13" name="Oval 12"/>
            <p:cNvSpPr/>
            <p:nvPr userDrawn="1"/>
          </p:nvSpPr>
          <p:spPr>
            <a:xfrm>
              <a:off x="304800" y="381000"/>
              <a:ext cx="1219200" cy="1295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Up Arrow 13"/>
            <p:cNvSpPr/>
            <p:nvPr userDrawn="1"/>
          </p:nvSpPr>
          <p:spPr>
            <a:xfrm>
              <a:off x="762000" y="1109663"/>
              <a:ext cx="304800" cy="32385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 userDrawn="1"/>
          </p:nvSpPr>
          <p:spPr>
            <a:xfrm rot="5400000">
              <a:off x="523875" y="876300"/>
              <a:ext cx="323850" cy="3048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 userDrawn="1"/>
          </p:nvSpPr>
          <p:spPr>
            <a:xfrm rot="10800000">
              <a:off x="762000" y="623886"/>
              <a:ext cx="304800" cy="32385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 userDrawn="1"/>
          </p:nvSpPr>
          <p:spPr>
            <a:xfrm rot="16200000">
              <a:off x="981075" y="876300"/>
              <a:ext cx="323850" cy="3048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7"/>
          <p:cNvSpPr>
            <a:spLocks noGrp="1"/>
          </p:cNvSpPr>
          <p:nvPr>
            <p:ph type="dt" sz="half" idx="2"/>
          </p:nvPr>
        </p:nvSpPr>
        <p:spPr>
          <a:xfrm>
            <a:off x="1295400" y="6372860"/>
            <a:ext cx="1752600" cy="1955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1" y="6372860"/>
            <a:ext cx="5638800" cy="1955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381000" y="6372860"/>
            <a:ext cx="838200" cy="1955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RETRACNEW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8920" y="172720"/>
            <a:ext cx="1066800" cy="1063336"/>
          </a:xfrm>
          <a:prstGeom prst="rect">
            <a:avLst/>
          </a:prstGeom>
        </p:spPr>
      </p:pic>
      <p:sp>
        <p:nvSpPr>
          <p:cNvPr id="26" name="Kombinationstegning 7"/>
          <p:cNvSpPr/>
          <p:nvPr userDrawn="1"/>
        </p:nvSpPr>
        <p:spPr bwMode="auto">
          <a:xfrm>
            <a:off x="-46038" y="5197475"/>
            <a:ext cx="9182101" cy="1485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solidFill>
            <a:srgbClr val="99FF99"/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7" name="Kombinationstegning 423"/>
          <p:cNvSpPr/>
          <p:nvPr userDrawn="1"/>
        </p:nvSpPr>
        <p:spPr>
          <a:xfrm>
            <a:off x="-38100" y="5410200"/>
            <a:ext cx="9182100" cy="1485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339966"/>
              </a:gs>
              <a:gs pos="100000">
                <a:srgbClr val="00CC66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gradFill flip="none" rotWithShape="1">
          <a:gsLst>
            <a:gs pos="0">
              <a:schemeClr val="bg1"/>
            </a:gs>
            <a:gs pos="60000">
              <a:schemeClr val="bg1">
                <a:lumMod val="95000"/>
              </a:schemeClr>
            </a:gs>
            <a:gs pos="80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1524000"/>
            <a:ext cx="1524000" cy="46021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477000" cy="55927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Half Frame 12"/>
          <p:cNvSpPr/>
          <p:nvPr userDrawn="1"/>
        </p:nvSpPr>
        <p:spPr>
          <a:xfrm rot="5400000">
            <a:off x="6934200" y="-685800"/>
            <a:ext cx="1524000" cy="2895600"/>
          </a:xfrm>
          <a:prstGeom prst="halfFrame">
            <a:avLst/>
          </a:prstGeom>
          <a:solidFill>
            <a:srgbClr val="339966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7534883" y="190500"/>
            <a:ext cx="1219200" cy="1295400"/>
            <a:chOff x="457200" y="381000"/>
            <a:chExt cx="1219200" cy="1219200"/>
          </a:xfrm>
        </p:grpSpPr>
        <p:sp>
          <p:nvSpPr>
            <p:cNvPr id="15" name="Oval 14"/>
            <p:cNvSpPr/>
            <p:nvPr userDrawn="1"/>
          </p:nvSpPr>
          <p:spPr>
            <a:xfrm>
              <a:off x="457200" y="381000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6" name="Up Arrow 15"/>
            <p:cNvSpPr/>
            <p:nvPr userDrawn="1"/>
          </p:nvSpPr>
          <p:spPr>
            <a:xfrm>
              <a:off x="914400" y="1066800"/>
              <a:ext cx="304800" cy="3048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 userDrawn="1"/>
          </p:nvSpPr>
          <p:spPr>
            <a:xfrm rot="5400000">
              <a:off x="685800" y="838200"/>
              <a:ext cx="304800" cy="3048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 userDrawn="1"/>
          </p:nvSpPr>
          <p:spPr>
            <a:xfrm rot="10800000">
              <a:off x="914400" y="609599"/>
              <a:ext cx="304800" cy="3048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 userDrawn="1"/>
          </p:nvSpPr>
          <p:spPr>
            <a:xfrm rot="16200000">
              <a:off x="1143000" y="838200"/>
              <a:ext cx="304800" cy="3048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488" y="793750"/>
            <a:ext cx="1560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ea typeface="ＭＳ Ｐゴシック" charset="-128"/>
              </a:rPr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ea typeface="ＭＳ Ｐゴシック" charset="-128"/>
              </a:rPr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defTabSz="457200" fontAlgn="base"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fontAlgn="base">
                <a:spcBef>
                  <a:spcPct val="0"/>
                </a:spcBef>
                <a:spcAft>
                  <a:spcPct val="0"/>
                </a:spcAft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  <a:ea typeface="ＭＳ Ｐゴシック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ea typeface="ＭＳ Ｐゴシック" charset="-128"/>
              </a:rPr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ea typeface="ＭＳ Ｐゴシック" charset="-128"/>
              </a:rPr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57EA11-EFDF-4DA3-B842-761A59241922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21-06-2013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B08011-03CC-44B8-B792-7FED9D078C58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214C2A-8C27-4E40-8DA1-488D350203AD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21-06-2013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1C4F11-C667-4DBB-9AEB-30944A877E1C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0CA15C-7AC8-45FB-95A7-53A1895E1590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21-06-2013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470AF8-ED16-43A4-8C07-2F99234B8D62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D97D85A-57EA-4997-BC98-5DEE90311358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21-06-2013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2EB0010-9142-4656-9026-5E3F937809F4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64FA15-2FEB-44DB-99FE-4D1610CA0471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21-06-2013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484986-DC53-4F95-90D3-4ED83E76E83A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8080248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152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A035BE-EB24-4F69-8971-876CA831348F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21-06-2013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5C199B9-8DFB-4DF6-8891-4E2F409AB5E4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1A84D93-4EA4-4835-B902-846D4C7EFCBD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21-06-2013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1785C5-A3AF-4053-A350-AD41AFC4A812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0D4E843-3A2B-44B0-AE40-616A0A7C3839}" type="datetime1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21-06-2013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FEC7B-3AA6-46D5-A3F4-BB9C6352F0C3}" type="slidenum">
              <a:rPr lang="da-DK">
                <a:solidFill>
                  <a:prstClr val="white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dirty="0">
              <a:solidFill>
                <a:prstClr val="white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 rot="5400000">
            <a:off x="4648200" y="-2743200"/>
            <a:ext cx="1447800" cy="7543800"/>
          </a:xfrm>
          <a:prstGeom prst="round2SameRect">
            <a:avLst>
              <a:gd name="adj1" fmla="val 0"/>
              <a:gd name="adj2" fmla="val 31988"/>
            </a:avLst>
          </a:prstGeom>
          <a:solidFill>
            <a:srgbClr val="339966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828800"/>
            <a:ext cx="70104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34000" y="1589567"/>
            <a:ext cx="34290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1600200" y="1600200"/>
            <a:ext cx="34290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34000" y="2438400"/>
            <a:ext cx="34290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34000" y="1752600"/>
            <a:ext cx="3429000" cy="640080"/>
          </a:xfrm>
          <a:solidFill>
            <a:srgbClr val="C00000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>
                <a:solidFill>
                  <a:srgbClr val="FFC000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1600200" y="2438400"/>
            <a:ext cx="34290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600200" y="1752600"/>
            <a:ext cx="3429000" cy="640080"/>
          </a:xfrm>
          <a:solidFill>
            <a:srgbClr val="339966"/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>
                <a:solidFill>
                  <a:srgbClr val="FFC000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295401"/>
            <a:ext cx="7162800" cy="3810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828800"/>
            <a:ext cx="1447800" cy="434340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52600" y="1828800"/>
            <a:ext cx="7010400" cy="4343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600200" y="1295401"/>
            <a:ext cx="7162800" cy="3810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 userDrawn="1"/>
        </p:nvSpPr>
        <p:spPr>
          <a:xfrm rot="5400000">
            <a:off x="4762500" y="1104900"/>
            <a:ext cx="838200" cy="7924800"/>
          </a:xfrm>
          <a:prstGeom prst="round2SameRect">
            <a:avLst>
              <a:gd name="adj1" fmla="val 0"/>
              <a:gd name="adj2" fmla="val 31988"/>
            </a:avLst>
          </a:prstGeom>
          <a:solidFill>
            <a:srgbClr val="339966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562600"/>
            <a:ext cx="7543800" cy="6096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>
            <a:normAutofit/>
          </a:bodyPr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0"/>
            <a:ext cx="7543800" cy="456895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chemeClr val="bg1">
                <a:lumMod val="95000"/>
              </a:schemeClr>
            </a:gs>
            <a:gs pos="80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0" y="6324600"/>
            <a:ext cx="9144000" cy="533400"/>
            <a:chOff x="0" y="5029200"/>
            <a:chExt cx="9144000" cy="533400"/>
          </a:xfrm>
        </p:grpSpPr>
        <p:sp>
          <p:nvSpPr>
            <p:cNvPr id="28" name="Rectangle 27"/>
            <p:cNvSpPr/>
            <p:nvPr userDrawn="1"/>
          </p:nvSpPr>
          <p:spPr>
            <a:xfrm>
              <a:off x="0" y="5029200"/>
              <a:ext cx="9144000" cy="53340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5181600"/>
              <a:ext cx="9144000" cy="381000"/>
            </a:xfrm>
            <a:prstGeom prst="rect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Half Frame 22"/>
          <p:cNvSpPr/>
          <p:nvPr/>
        </p:nvSpPr>
        <p:spPr>
          <a:xfrm>
            <a:off x="0" y="0"/>
            <a:ext cx="1524000" cy="2895600"/>
          </a:xfrm>
          <a:prstGeom prst="halfFrame">
            <a:avLst/>
          </a:prstGeom>
          <a:solidFill>
            <a:srgbClr val="339966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239000" cy="990600"/>
          </a:xfrm>
          <a:prstGeom prst="rect">
            <a:avLst/>
          </a:prstGeom>
        </p:spPr>
        <p:txBody>
          <a:bodyPr vert="horz" anchor="b" anchorCtr="0"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8004048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3840480" y="6456680"/>
            <a:ext cx="10668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953000" y="6461760"/>
            <a:ext cx="32004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153400" y="6461760"/>
            <a:ext cx="6858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304800"/>
            <a:ext cx="1143000" cy="1143000"/>
            <a:chOff x="457200" y="381000"/>
            <a:chExt cx="1219200" cy="1219200"/>
          </a:xfrm>
        </p:grpSpPr>
        <p:sp>
          <p:nvSpPr>
            <p:cNvPr id="16" name="Oval 15"/>
            <p:cNvSpPr/>
            <p:nvPr userDrawn="1"/>
          </p:nvSpPr>
          <p:spPr>
            <a:xfrm>
              <a:off x="457200" y="381000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Up Arrow 16"/>
            <p:cNvSpPr/>
            <p:nvPr userDrawn="1"/>
          </p:nvSpPr>
          <p:spPr>
            <a:xfrm>
              <a:off x="914400" y="1066800"/>
              <a:ext cx="304800" cy="3048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 userDrawn="1"/>
          </p:nvSpPr>
          <p:spPr>
            <a:xfrm rot="5400000">
              <a:off x="685800" y="838200"/>
              <a:ext cx="304800" cy="3048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 userDrawn="1"/>
          </p:nvSpPr>
          <p:spPr>
            <a:xfrm rot="10800000">
              <a:off x="914400" y="609599"/>
              <a:ext cx="304800" cy="3048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 userDrawn="1"/>
          </p:nvSpPr>
          <p:spPr>
            <a:xfrm rot="16200000">
              <a:off x="1143000" y="838200"/>
              <a:ext cx="304800" cy="304800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RETRACNEW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54000" y="335280"/>
            <a:ext cx="1066800" cy="1063336"/>
          </a:xfrm>
          <a:prstGeom prst="rect">
            <a:avLst/>
          </a:prstGeom>
        </p:spPr>
      </p:pic>
      <p:pic>
        <p:nvPicPr>
          <p:cNvPr id="33" name="Picture 3" descr="C:\Users\E6400\AppData\Local\Microsoft\Windows\Temporary Internet Files\Content.IE5\FZ0G3IPP\MP900437273[1]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4051" t="5406" r="14302"/>
          <a:stretch>
            <a:fillRect/>
          </a:stretch>
        </p:blipFill>
        <p:spPr bwMode="auto">
          <a:xfrm>
            <a:off x="0" y="3429000"/>
            <a:ext cx="762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spc="-140" baseline="0">
          <a:solidFill>
            <a:srgbClr val="33996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 pitchFamily="2" charset="2"/>
        <a:buChar char="Ø"/>
        <a:defRPr kumimoji="0" sz="2400" kern="1200" spc="-100" baseline="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" pitchFamily="2" charset="2"/>
        <a:buChar char="ü"/>
        <a:defRPr kumimoji="0" sz="2400" kern="1200" spc="-100" baseline="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 pitchFamily="2" charset="2"/>
        <a:buChar char="§"/>
        <a:defRPr kumimoji="0" sz="2400" kern="1200" spc="-100" baseline="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Arial" pitchFamily="34" charset="0"/>
        <a:buChar char="•"/>
        <a:defRPr kumimoji="0" sz="2400" kern="1200" spc="-100" baseline="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Courier New" pitchFamily="49" charset="0"/>
        <a:buChar char="o"/>
        <a:defRPr kumimoji="0" sz="2400" kern="1200" spc="-100" baseline="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09800"/>
            <a:ext cx="72390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j-lt"/>
                <a:cs typeface="Times New Roman" pitchFamily="18" charset="0"/>
              </a:rPr>
              <a:t>Developing Middle Leadership                  in a Vietnamese University </a:t>
            </a:r>
            <a:br>
              <a:rPr lang="en-US" b="1" dirty="0" smtClean="0">
                <a:latin typeface="+mj-lt"/>
                <a:cs typeface="Times New Roman" pitchFamily="18" charset="0"/>
              </a:rPr>
            </a:br>
            <a:endParaRPr lang="en-US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733800"/>
            <a:ext cx="7010400" cy="26670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Trương Thị Mỹ Dung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Division of Education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SEAMEO RETRAC, Vietnam</a:t>
            </a:r>
          </a:p>
          <a:p>
            <a:endParaRPr lang="en-US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International Conference</a:t>
            </a:r>
          </a:p>
          <a:p>
            <a:r>
              <a:rPr lang="en-US" sz="2400" dirty="0" smtClean="0">
                <a:cs typeface="Times New Roman" pitchFamily="18" charset="0"/>
              </a:rPr>
              <a:t>Impacts of Globalization on Quality in Higher Education</a:t>
            </a:r>
          </a:p>
          <a:p>
            <a:r>
              <a:rPr lang="en-US" sz="2400" dirty="0" smtClean="0">
                <a:cs typeface="Times New Roman" pitchFamily="18" charset="0"/>
              </a:rPr>
              <a:t>SEAMEO RETRAC, Ho Chi Minh City, June 20-21-2013</a:t>
            </a:r>
            <a:endParaRPr lang="en-US" sz="2400" dirty="0" smtClean="0"/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Times New Roman" pitchFamily="18" charset="0"/>
              </a:rPr>
              <a:t>Perceptions of effective leadership: Tầm and Tâm</a:t>
            </a:r>
          </a:p>
          <a:p>
            <a:pPr>
              <a:buNone/>
            </a:pPr>
            <a:r>
              <a:rPr lang="en-US" dirty="0" smtClean="0">
                <a:latin typeface="+mn-lt"/>
                <a:cs typeface="Times New Roman" pitchFamily="18" charset="0"/>
              </a:rPr>
              <a:t>	- Tầm: vision- task accomplishment  and abilities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+  a clear sense of vision:  vision development and vision sharing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+  knowledge: profound knowledge base, informal knowledge, a thirst for further knowledge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+  effective communication skills</a:t>
            </a:r>
          </a:p>
          <a:p>
            <a:pPr>
              <a:buNone/>
            </a:pPr>
            <a:r>
              <a:rPr lang="en-US" dirty="0" smtClean="0">
                <a:latin typeface="+mn-lt"/>
                <a:cs typeface="Times New Roman" pitchFamily="18" charset="0"/>
              </a:rPr>
              <a:t>	- Tâm: heart- consideration and relationships</a:t>
            </a:r>
          </a:p>
          <a:p>
            <a:pPr>
              <a:buNone/>
            </a:pPr>
            <a:r>
              <a:rPr lang="en-US" dirty="0" smtClean="0">
                <a:latin typeface="+mn-lt"/>
                <a:cs typeface="Times New Roman" pitchFamily="18" charset="0"/>
              </a:rPr>
              <a:t>		+</a:t>
            </a:r>
            <a:r>
              <a:rPr lang="en-US" dirty="0" smtClean="0">
                <a:cs typeface="Times New Roman" pitchFamily="18" charset="0"/>
              </a:rPr>
              <a:t> collegiality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+ integrity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+ equity </a:t>
            </a:r>
          </a:p>
          <a:p>
            <a:pPr>
              <a:buNone/>
            </a:pPr>
            <a:endParaRPr lang="en-US" dirty="0" smtClean="0">
              <a:latin typeface="+mn-lt"/>
              <a:cs typeface="Times New Roman" pitchFamily="18" charset="0"/>
            </a:endParaRPr>
          </a:p>
          <a:p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0"/>
            <a:ext cx="73152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Findings (cont.)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6106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Salient challenges to leadership work</a:t>
            </a:r>
          </a:p>
          <a:p>
            <a:pPr>
              <a:buNone/>
            </a:pPr>
            <a:r>
              <a:rPr lang="en-US" sz="3200" dirty="0" smtClean="0"/>
              <a:t>	- Lack of collaboration across the university</a:t>
            </a:r>
          </a:p>
          <a:p>
            <a:pPr>
              <a:buNone/>
            </a:pPr>
            <a:r>
              <a:rPr lang="en-US" sz="3200" dirty="0" smtClean="0"/>
              <a:t>	- Female leaders’ dilemmas: </a:t>
            </a:r>
          </a:p>
          <a:p>
            <a:pPr>
              <a:buNone/>
            </a:pPr>
            <a:r>
              <a:rPr lang="en-US" sz="3200" dirty="0" smtClean="0"/>
              <a:t>		+ Women’s inferior status </a:t>
            </a:r>
          </a:p>
          <a:p>
            <a:pPr>
              <a:buNone/>
            </a:pPr>
            <a:r>
              <a:rPr lang="en-US" sz="3200" dirty="0" smtClean="0"/>
              <a:t>		+ Double burden of work and family</a:t>
            </a:r>
          </a:p>
          <a:p>
            <a:pPr>
              <a:buNone/>
            </a:pPr>
            <a:r>
              <a:rPr lang="en-US" sz="3200" dirty="0" smtClean="0"/>
              <a:t>	- Lack of autonomy: </a:t>
            </a:r>
          </a:p>
          <a:p>
            <a:pPr>
              <a:buNone/>
            </a:pPr>
            <a:r>
              <a:rPr lang="en-US" sz="3200" dirty="0" smtClean="0"/>
              <a:t>		+ financial control and staffing </a:t>
            </a:r>
            <a:r>
              <a:rPr lang="en-US" sz="3200" dirty="0" smtClean="0"/>
              <a:t>decisions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+ an indicator of lack of distributed leadership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0"/>
            <a:ext cx="7315200" cy="838200"/>
          </a:xfrm>
        </p:spPr>
        <p:txBody>
          <a:bodyPr/>
          <a:lstStyle/>
          <a:p>
            <a:r>
              <a:rPr lang="en-US" b="1" dirty="0" smtClean="0"/>
              <a:t>Findings (cont.)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en-US" sz="3200" dirty="0" smtClean="0"/>
              <a:t>Gaps in knowledge: distributed leadership and mentoring</a:t>
            </a:r>
          </a:p>
          <a:p>
            <a:pPr marL="514350" indent="-514350">
              <a:buNone/>
            </a:pPr>
            <a:r>
              <a:rPr lang="en-US" sz="3200" dirty="0" smtClean="0"/>
              <a:t>		- Raise awareness: professional reading and 	workshop organising</a:t>
            </a:r>
          </a:p>
          <a:p>
            <a:pPr marL="514350" indent="-514350">
              <a:buNone/>
            </a:pPr>
            <a:r>
              <a:rPr lang="en-US" sz="3200" dirty="0" smtClean="0"/>
              <a:t>		- Actual implementation: requires further efforts from 	ministerial authority and a dramatic change in the 	culture</a:t>
            </a:r>
          </a:p>
          <a:p>
            <a:pPr marL="514350" indent="-514350"/>
            <a:r>
              <a:rPr lang="en-US" sz="3200" dirty="0" smtClean="0"/>
              <a:t>Leadership training</a:t>
            </a:r>
          </a:p>
          <a:p>
            <a:pPr>
              <a:buNone/>
            </a:pPr>
            <a:r>
              <a:rPr lang="en-US" sz="3200" dirty="0" smtClean="0"/>
              <a:t>		- Preparatory leadership training: preparatory 	leadership courses as an induction program</a:t>
            </a:r>
          </a:p>
          <a:p>
            <a:pPr>
              <a:buNone/>
            </a:pPr>
            <a:r>
              <a:rPr lang="en-US" sz="3200" dirty="0" smtClean="0"/>
              <a:t>		- In-service leadership training: actively seek 	opportunities </a:t>
            </a:r>
          </a:p>
          <a:p>
            <a:pPr>
              <a:buNone/>
            </a:pPr>
            <a:r>
              <a:rPr lang="en-US" sz="3200" dirty="0" smtClean="0"/>
              <a:t>	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Recommendations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84582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Disparity between the participants’ preferences and the literature: </a:t>
            </a:r>
            <a:endParaRPr lang="en-US" sz="3200" dirty="0"/>
          </a:p>
          <a:p>
            <a:pPr>
              <a:buNone/>
            </a:pPr>
            <a:r>
              <a:rPr lang="en-US" sz="3200" dirty="0" smtClean="0"/>
              <a:t>	- short-term non-degree training (one-shot training) and longer-term degree programmes</a:t>
            </a:r>
          </a:p>
          <a:p>
            <a:pPr>
              <a:buNone/>
            </a:pPr>
            <a:r>
              <a:rPr lang="en-US" sz="3200" dirty="0" smtClean="0"/>
              <a:t>	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Recommendations (cont.)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8458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Lack of collaboration:</a:t>
            </a:r>
          </a:p>
          <a:p>
            <a:pPr>
              <a:buNone/>
            </a:pPr>
            <a:r>
              <a:rPr lang="en-US" sz="3200" dirty="0" smtClean="0"/>
              <a:t>	- Forced collaboration (an act of collaboration) across the university not tenable</a:t>
            </a:r>
          </a:p>
          <a:p>
            <a:pPr>
              <a:buNone/>
            </a:pPr>
            <a:r>
              <a:rPr lang="en-US" sz="3200" dirty="0" smtClean="0"/>
              <a:t>	- Holding informal relaxed meetings</a:t>
            </a:r>
          </a:p>
          <a:p>
            <a:r>
              <a:rPr lang="en-US" sz="3200" dirty="0" smtClean="0"/>
              <a:t>Gender inequity: </a:t>
            </a:r>
          </a:p>
          <a:p>
            <a:pPr>
              <a:buNone/>
            </a:pPr>
            <a:r>
              <a:rPr lang="en-US" sz="3200" dirty="0" smtClean="0"/>
              <a:t>	- Establish a support network for female leaders</a:t>
            </a:r>
          </a:p>
          <a:p>
            <a:pPr>
              <a:buNone/>
            </a:pPr>
            <a:r>
              <a:rPr lang="en-US" sz="3200" dirty="0" smtClean="0"/>
              <a:t>	- Initiate formal policies specifying gender equity and clarifying the important role of women’s presentation</a:t>
            </a:r>
          </a:p>
          <a:p>
            <a:pPr>
              <a:buNone/>
            </a:pPr>
            <a:r>
              <a:rPr lang="en-US" sz="3200" dirty="0" smtClean="0"/>
              <a:t>	-  A change from Vietnamese society</a:t>
            </a:r>
          </a:p>
          <a:p>
            <a:r>
              <a:rPr lang="en-US" sz="3200" dirty="0" smtClean="0"/>
              <a:t>Lack of autonomy: distribution of authority down to lower levels</a:t>
            </a:r>
            <a:endParaRPr lang="en-US" sz="32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47800" y="0"/>
            <a:ext cx="73152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Recommendations (cont.)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5344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Main points learned from the study:</a:t>
            </a:r>
          </a:p>
          <a:p>
            <a:pPr>
              <a:buNone/>
            </a:pPr>
            <a:r>
              <a:rPr lang="en-US" sz="3200" dirty="0" smtClean="0"/>
              <a:t>	- the influences of socio-cultural factors on educational leadership in Vietnam</a:t>
            </a:r>
          </a:p>
          <a:p>
            <a:pPr>
              <a:buNone/>
            </a:pPr>
            <a:r>
              <a:rPr lang="en-US" sz="3200" dirty="0" smtClean="0"/>
              <a:t>	- Leadership work is challenging.</a:t>
            </a:r>
          </a:p>
          <a:p>
            <a:pPr>
              <a:buNone/>
            </a:pPr>
            <a:r>
              <a:rPr lang="en-US" sz="3200" dirty="0" smtClean="0"/>
              <a:t>	- Vietnam in its shifting process from a hierarchical bureaucratic model to a more shared distributed one  </a:t>
            </a:r>
            <a:r>
              <a:rPr lang="en-US" sz="3200" dirty="0" smtClean="0">
                <a:sym typeface="Wingdings" pitchFamily="2" charset="2"/>
              </a:rPr>
              <a:t> requires concerted efforts from every echelon of Vietnamese society.</a:t>
            </a: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0"/>
            <a:ext cx="7467600" cy="838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Reflections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66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51460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THANK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YOU </a:t>
            </a:r>
          </a:p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FOR YOUR KIND ATTENTION!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7315200" cy="23622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Q &amp; A</a:t>
            </a:r>
            <a:endParaRPr lang="en-US" sz="11500" dirty="0"/>
          </a:p>
        </p:txBody>
      </p:sp>
      <p:pic>
        <p:nvPicPr>
          <p:cNvPr id="1027" name="Picture 3" descr="C:\Documents and Settings\Admin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5715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458200" cy="46482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000" dirty="0" smtClean="0">
                <a:latin typeface="+mn-lt"/>
                <a:cs typeface="Times New Roman" pitchFamily="18" charset="0"/>
              </a:rPr>
              <a:t>Significance of the study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latin typeface="+mn-lt"/>
                <a:cs typeface="Times New Roman" pitchFamily="18" charset="0"/>
              </a:rPr>
              <a:t>Research design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latin typeface="+mn-lt"/>
                <a:cs typeface="Times New Roman" pitchFamily="18" charset="0"/>
              </a:rPr>
              <a:t>Findings 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latin typeface="+mn-lt"/>
                <a:cs typeface="Times New Roman" pitchFamily="18" charset="0"/>
              </a:rPr>
              <a:t>Recommendations</a:t>
            </a:r>
          </a:p>
          <a:p>
            <a:pPr marL="457200" indent="-457200">
              <a:buAutoNum type="arabicPeriod"/>
            </a:pPr>
            <a:r>
              <a:rPr lang="en-US" sz="4000" dirty="0" smtClean="0">
                <a:latin typeface="+mn-lt"/>
                <a:cs typeface="Times New Roman" pitchFamily="18" charset="0"/>
              </a:rPr>
              <a:t>Reflections</a:t>
            </a:r>
          </a:p>
          <a:p>
            <a:pPr marL="457200" indent="-457200">
              <a:buNone/>
            </a:pPr>
            <a:endParaRPr lang="en-US" sz="4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Times New Roman" pitchFamily="18" charset="0"/>
              </a:rPr>
              <a:t>Outline of the presentation</a:t>
            </a:r>
            <a:endParaRPr lang="en-US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4582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the institution being researched</a:t>
            </a:r>
          </a:p>
          <a:p>
            <a:endParaRPr lang="en-US" sz="3200" dirty="0" smtClean="0"/>
          </a:p>
          <a:p>
            <a:r>
              <a:rPr lang="en-US" sz="3200" dirty="0" smtClean="0"/>
              <a:t>To other Vietnamese universities</a:t>
            </a:r>
            <a:r>
              <a:rPr lang="en-US" sz="3200" baseline="0" dirty="0" smtClean="0"/>
              <a:t> </a:t>
            </a:r>
          </a:p>
          <a:p>
            <a:endParaRPr lang="en-US" sz="3200" baseline="0" dirty="0" smtClean="0"/>
          </a:p>
          <a:p>
            <a:r>
              <a:rPr lang="en-GB" sz="3200" dirty="0" smtClean="0"/>
              <a:t>To the public awareness of educational </a:t>
            </a:r>
            <a:r>
              <a:rPr lang="en-GB" sz="3200" dirty="0" smtClean="0"/>
              <a:t>leadership in Vietnam</a:t>
            </a:r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	</a:t>
            </a:r>
            <a:endParaRPr lang="en-US" sz="320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447800" y="0"/>
            <a:ext cx="73152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Significance of the study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0" y="1295400"/>
            <a:ext cx="83820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Theoretical framework</a:t>
            </a:r>
          </a:p>
          <a:p>
            <a:pPr>
              <a:buNone/>
            </a:pPr>
            <a:r>
              <a:rPr lang="en-US" sz="3600" dirty="0" smtClean="0"/>
              <a:t>	- The interpretive research paradigm</a:t>
            </a:r>
          </a:p>
          <a:p>
            <a:pPr>
              <a:buNone/>
            </a:pPr>
            <a:r>
              <a:rPr lang="en-US" sz="3600" dirty="0" smtClean="0"/>
              <a:t>	- Qualitative research methods</a:t>
            </a:r>
          </a:p>
          <a:p>
            <a:r>
              <a:rPr lang="en-US" sz="3600" dirty="0" smtClean="0"/>
              <a:t>Research methods: the case study method</a:t>
            </a:r>
          </a:p>
          <a:p>
            <a:r>
              <a:rPr lang="en-US" sz="3600" dirty="0" smtClean="0"/>
              <a:t>Data </a:t>
            </a:r>
            <a:r>
              <a:rPr lang="en-US" sz="3600" dirty="0" smtClean="0"/>
              <a:t>collection: interviews and survey online (</a:t>
            </a:r>
            <a:r>
              <a:rPr lang="en-US" sz="3600" dirty="0" err="1" smtClean="0"/>
              <a:t>SurveyGizmo</a:t>
            </a:r>
            <a:r>
              <a:rPr lang="en-US" sz="3600" dirty="0" smtClean="0"/>
              <a:t>)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0960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j-lt"/>
                <a:cs typeface="Times New Roman" pitchFamily="18" charset="0"/>
              </a:rPr>
              <a:t>Research design 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763000" cy="563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  <a:cs typeface="Times New Roman" pitchFamily="18" charset="0"/>
              </a:rPr>
              <a:t>Professional learning</a:t>
            </a:r>
          </a:p>
          <a:p>
            <a:pPr>
              <a:buNone/>
            </a:pPr>
            <a:r>
              <a:rPr lang="en-US" sz="3200" dirty="0" smtClean="0">
                <a:latin typeface="+mn-lt"/>
                <a:cs typeface="Times New Roman" pitchFamily="18" charset="0"/>
              </a:rPr>
              <a:t>	- Modeling and mentoring</a:t>
            </a:r>
          </a:p>
          <a:p>
            <a:pPr>
              <a:buNone/>
            </a:pPr>
            <a:r>
              <a:rPr lang="en-US" sz="3200" dirty="0" smtClean="0">
                <a:latin typeface="+mn-lt"/>
                <a:cs typeface="Times New Roman" pitchFamily="18" charset="0"/>
              </a:rPr>
              <a:t>	- Pre-service and in-service professional learning opportunities</a:t>
            </a:r>
          </a:p>
          <a:p>
            <a:pPr>
              <a:buNone/>
            </a:pPr>
            <a:r>
              <a:rPr lang="en-US" sz="3200" dirty="0" smtClean="0">
                <a:latin typeface="+mn-lt"/>
                <a:cs typeface="Times New Roman" pitchFamily="18" charset="0"/>
              </a:rPr>
              <a:t>	- Professional reading</a:t>
            </a:r>
          </a:p>
          <a:p>
            <a:pPr>
              <a:buNone/>
            </a:pPr>
            <a:r>
              <a:rPr lang="en-US" sz="3200" dirty="0" smtClean="0">
                <a:latin typeface="+mn-lt"/>
                <a:cs typeface="Times New Roman" pitchFamily="18" charset="0"/>
              </a:rPr>
              <a:t>	- Engagement with the Vietnam Youth Union activities</a:t>
            </a:r>
          </a:p>
          <a:p>
            <a:pPr>
              <a:buNone/>
            </a:pPr>
            <a:endParaRPr lang="en-US" sz="3200" dirty="0" smtClean="0">
              <a:latin typeface="+mn-lt"/>
              <a:cs typeface="Times New Roman" pitchFamily="18" charset="0"/>
            </a:endParaRPr>
          </a:p>
          <a:p>
            <a:endParaRPr lang="en-US" sz="32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-304800"/>
            <a:ext cx="7315200" cy="990600"/>
          </a:xfrm>
        </p:spPr>
        <p:txBody>
          <a:bodyPr/>
          <a:lstStyle/>
          <a:p>
            <a:r>
              <a:rPr lang="en-US" b="1" dirty="0" smtClean="0"/>
              <a:t>Findings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8080248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Modelling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sz="2800" dirty="0" smtClean="0"/>
              <a:t>Mentoring</a:t>
            </a:r>
          </a:p>
          <a:p>
            <a:pPr>
              <a:buNone/>
            </a:pPr>
            <a:r>
              <a:rPr lang="en-US" sz="2800" dirty="0" smtClean="0"/>
              <a:t>	-  In the literature, modelling and mentoring as mutually inclusive concepts</a:t>
            </a:r>
          </a:p>
          <a:p>
            <a:pPr>
              <a:buNone/>
            </a:pPr>
            <a:r>
              <a:rPr lang="en-US" sz="2800" dirty="0" smtClean="0"/>
              <a:t>	-  Poor knowledge of mentoring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838200"/>
          </a:xfrm>
        </p:spPr>
        <p:txBody>
          <a:bodyPr/>
          <a:lstStyle/>
          <a:p>
            <a:r>
              <a:rPr lang="en-US" dirty="0" smtClean="0"/>
              <a:t>Modelling and mentoring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8458200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Pre-service learning opportunities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In-service learning opportunities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Short-term non-degree/ longer-term courses with degree in leadership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Pre-service and in-service professional learning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8080248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Professional focused reading </a:t>
            </a:r>
            <a:r>
              <a:rPr lang="en-US" sz="2800" dirty="0" smtClean="0"/>
              <a:t>practices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Application of knowledge and insights to the actual practices of leadership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838200"/>
          </a:xfrm>
        </p:spPr>
        <p:txBody>
          <a:bodyPr/>
          <a:lstStyle/>
          <a:p>
            <a:r>
              <a:rPr lang="en-US" dirty="0" smtClean="0"/>
              <a:t>Professional Reading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84582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Vietnam Youth Union- a social political organisation of vietnamese youth.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Leadership development in self-confidence, communication, and organisation skills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Engagement with Vietnam Youth Union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340&quot;&gt;&lt;object type=&quot;3&quot; unique_id=&quot;10341&quot;&gt;&lt;property id=&quot;20148&quot; value=&quot;5&quot;/&gt;&lt;property id=&quot;20300&quot; value=&quot;Slide 1 - &amp;quot;Title of your presentation&amp;quot;&quot;/&gt;&lt;property id=&quot;20307&quot; value=&quot;256&quot;/&gt;&lt;/object&gt;&lt;object type=&quot;3&quot; unique_id=&quot;10342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350&quot;&gt;&lt;property id=&quot;20148&quot; value=&quot;5&quot;/&gt;&lt;property id=&quot;20300&quot; value=&quot;Slide 3 - &amp;quot;Implementation&amp;quot;&quot;/&gt;&lt;property id=&quot;20307&quot; value=&quot;264&quot;/&gt;&lt;/object&gt;&lt;object type=&quot;3&quot; unique_id=&quot;10387&quot;&gt;&lt;property id=&quot;20148&quot; value=&quot;5&quot;/&gt;&lt;property id=&quot;20300&quot; value=&quot;Slide 4&quot;/&gt;&lt;property id=&quot;20307&quot; value=&quot;265&quot;/&gt;&lt;/object&gt;&lt;/object&gt;&lt;object type=&quot;8&quot; unique_id=&quot;1036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593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43E1FB2D-B1E5-4E0F-A0B7-C55D26E58A2C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DBE9D836-8A03-496E-AE9C-D194C18E25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FDED3F-B15A-4D62-9FB0-EC0902BF8C4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TP030005934</Template>
  <TotalTime>579</TotalTime>
  <Words>234</Words>
  <Application>Microsoft Office PowerPoint</Application>
  <PresentationFormat>On-screen Show (4:3)</PresentationFormat>
  <Paragraphs>122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TP030005934</vt:lpstr>
      <vt:lpstr>1_Kontortema</vt:lpstr>
      <vt:lpstr>Developing Middle Leadership                  in a Vietnamese University  </vt:lpstr>
      <vt:lpstr>Outline of the presentation</vt:lpstr>
      <vt:lpstr>Significance of the study</vt:lpstr>
      <vt:lpstr>Research design </vt:lpstr>
      <vt:lpstr>Findings</vt:lpstr>
      <vt:lpstr>Modelling and mentoring</vt:lpstr>
      <vt:lpstr>Pre-service and in-service professional learning opportunities</vt:lpstr>
      <vt:lpstr>Professional Reading</vt:lpstr>
      <vt:lpstr>Engagement with Vietnam Youth Union activities</vt:lpstr>
      <vt:lpstr>Findings (cont.)</vt:lpstr>
      <vt:lpstr>Findings (cont.)</vt:lpstr>
      <vt:lpstr>Recommendations </vt:lpstr>
      <vt:lpstr>Recommendations (cont.) </vt:lpstr>
      <vt:lpstr>Recommendations (cont.) </vt:lpstr>
      <vt:lpstr>Reflections</vt:lpstr>
      <vt:lpstr>Slide 16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Continues Improvement</dc:title>
  <dc:creator>E6400</dc:creator>
  <cp:lastModifiedBy>ttmdung</cp:lastModifiedBy>
  <cp:revision>84</cp:revision>
  <dcterms:created xsi:type="dcterms:W3CDTF">2010-08-02T07:29:45Z</dcterms:created>
  <dcterms:modified xsi:type="dcterms:W3CDTF">2013-06-21T03:33:16Z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TC300059349990</vt:lpwstr>
  </property>
</Properties>
</file>